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5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AC02-8A66-4349-96F6-3905B6659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45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4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3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8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4A2F-E869-4E6B-9ACB-379BBE87107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246EC-5381-4117-B6B3-183AFEB7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136" y="1600665"/>
            <a:ext cx="9144000" cy="2387600"/>
          </a:xfrm>
        </p:spPr>
        <p:txBody>
          <a:bodyPr/>
          <a:lstStyle/>
          <a:p>
            <a:r>
              <a:rPr lang="en-US" dirty="0"/>
              <a:t>Atmosphere: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8745" y="4122542"/>
            <a:ext cx="9144000" cy="1655762"/>
          </a:xfrm>
        </p:spPr>
        <p:txBody>
          <a:bodyPr/>
          <a:lstStyle/>
          <a:p>
            <a:r>
              <a:rPr lang="en-US" dirty="0"/>
              <a:t>Layers, Temperature, Pressure, Wind, Coriolis Effect </a:t>
            </a:r>
          </a:p>
        </p:txBody>
      </p:sp>
    </p:spTree>
    <p:extLst>
      <p:ext uri="{BB962C8B-B14F-4D97-AF65-F5344CB8AC3E}">
        <p14:creationId xmlns:p14="http://schemas.microsoft.com/office/powerpoint/2010/main" val="242387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25626" y="228600"/>
            <a:ext cx="8537575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Elevation &amp; Air Pressure </a:t>
            </a:r>
          </a:p>
        </p:txBody>
      </p:sp>
      <p:pic>
        <p:nvPicPr>
          <p:cNvPr id="13315" name="Picture 6" descr="Air Pressure &amp; Denisty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990600"/>
            <a:ext cx="6858000" cy="573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08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0"/>
            <a:ext cx="8510588" cy="838200"/>
          </a:xfrm>
          <a:noFill/>
        </p:spPr>
        <p:txBody>
          <a:bodyPr/>
          <a:lstStyle/>
          <a:p>
            <a:r>
              <a:rPr lang="en-US" altLang="en-US" sz="4000"/>
              <a:t>High and Low Air Pressure Systems</a:t>
            </a:r>
          </a:p>
        </p:txBody>
      </p:sp>
      <p:sp>
        <p:nvSpPr>
          <p:cNvPr id="14339" name="AutoShape 5" descr="Z"/>
          <p:cNvSpPr>
            <a:spLocks noChangeAspect="1" noChangeArrowheads="1"/>
          </p:cNvSpPr>
          <p:nvPr/>
        </p:nvSpPr>
        <p:spPr bwMode="auto">
          <a:xfrm>
            <a:off x="4795839" y="2552700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4340" name="Picture 7" descr="Weather%20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98514"/>
            <a:ext cx="79248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20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828801" y="228600"/>
            <a:ext cx="8537575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Air Pressure &amp; Moisture</a:t>
            </a:r>
          </a:p>
        </p:txBody>
      </p:sp>
      <p:sp>
        <p:nvSpPr>
          <p:cNvPr id="48135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1828800" y="1828800"/>
            <a:ext cx="84582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Low air pressure usually means warm humid weather (ex: equator). Why?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/>
              <a:t>Warm air causes more evaporation; air molecules are more active &amp; can hold more moisture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High air pressure usually means cooler drier weather. Why?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/>
              <a:t>Less evaporation; molecules are close together holding less moisture.</a:t>
            </a:r>
          </a:p>
        </p:txBody>
      </p:sp>
    </p:spTree>
    <p:extLst>
      <p:ext uri="{BB962C8B-B14F-4D97-AF65-F5344CB8AC3E}">
        <p14:creationId xmlns:p14="http://schemas.microsoft.com/office/powerpoint/2010/main" val="20442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0"/>
            <a:ext cx="8510588" cy="914400"/>
          </a:xfrm>
          <a:noFill/>
        </p:spPr>
        <p:txBody>
          <a:bodyPr/>
          <a:lstStyle/>
          <a:p>
            <a:r>
              <a:rPr lang="en-US" altLang="en-US">
                <a:effectLst/>
              </a:rPr>
              <a:t>Low Pressure at Equator</a:t>
            </a:r>
          </a:p>
        </p:txBody>
      </p:sp>
      <p:pic>
        <p:nvPicPr>
          <p:cNvPr id="16387" name="Picture 4" descr="ANd9GcQGeyNinhsey5LGP29WkuDI1X5ANnL7juh4xMFkjYU2GJ4oik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8"/>
          <a:stretch>
            <a:fillRect/>
          </a:stretch>
        </p:blipFill>
        <p:spPr bwMode="auto">
          <a:xfrm>
            <a:off x="4343400" y="1371600"/>
            <a:ext cx="32893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59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Differences in Temperature &amp; Air Pressure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8800" y="16764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Remember: uneven heating of the Earth creates differences in air pressure.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What do the differences in temperature and air pressure create?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Wind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100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How do they create wind?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Air wants to move from an area of high pressure to an area of low pressure</a:t>
            </a:r>
            <a:endParaRPr lang="en-US" u="sng"/>
          </a:p>
          <a:p>
            <a:pPr lvl="2" eaLnBrk="1" hangingPunct="1">
              <a:lnSpc>
                <a:spcPct val="90000"/>
              </a:lnSpc>
              <a:defRPr/>
            </a:pP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6634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25626" y="228600"/>
            <a:ext cx="85375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Wind Direction</a:t>
            </a:r>
          </a:p>
        </p:txBody>
      </p:sp>
      <p:pic>
        <p:nvPicPr>
          <p:cNvPr id="18435" name="Picture 6" descr="Wind Forma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95400"/>
            <a:ext cx="8077200" cy="479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5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1" y="0"/>
            <a:ext cx="84613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Sea &amp; Land Breeze Convection Currents</a:t>
            </a:r>
          </a:p>
        </p:txBody>
      </p:sp>
      <p:pic>
        <p:nvPicPr>
          <p:cNvPr id="19459" name="Picture 5" descr="sea &amp; land breez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685801"/>
            <a:ext cx="8001000" cy="5967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43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6" y="228600"/>
            <a:ext cx="85375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Global Winds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8800" y="1524000"/>
            <a:ext cx="8305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/>
              <a:t>The uneven heating of the earth creating differences in air pressure creates </a:t>
            </a:r>
            <a:r>
              <a:rPr lang="en-US" sz="2400" b="1" u="sng"/>
              <a:t>global winds</a:t>
            </a:r>
            <a:r>
              <a:rPr lang="en-US" sz="2400"/>
              <a:t>.</a:t>
            </a:r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defRPr/>
            </a:pPr>
            <a:r>
              <a:rPr lang="en-US" sz="2400"/>
              <a:t>At the </a:t>
            </a:r>
            <a:r>
              <a:rPr lang="en-US" sz="2400" b="1" u="sng"/>
              <a:t>poles</a:t>
            </a:r>
            <a:r>
              <a:rPr lang="en-US" sz="2400"/>
              <a:t>:  indirect solar energy; cold temps; high pressure </a:t>
            </a:r>
          </a:p>
          <a:p>
            <a:pPr lvl="2" eaLnBrk="1" hangingPunct="1">
              <a:defRPr/>
            </a:pPr>
            <a:r>
              <a:rPr lang="en-US"/>
              <a:t>air sinks and moves towards the equator.</a:t>
            </a:r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defRPr/>
            </a:pPr>
            <a:r>
              <a:rPr lang="en-US" sz="2400"/>
              <a:t>At the </a:t>
            </a:r>
            <a:r>
              <a:rPr lang="en-US" sz="2400" b="1" u="sng"/>
              <a:t>equator</a:t>
            </a:r>
            <a:r>
              <a:rPr lang="en-US" sz="2400"/>
              <a:t>:  direct solar energy; warm temps; low pressure </a:t>
            </a:r>
          </a:p>
          <a:p>
            <a:pPr lvl="2" eaLnBrk="1" hangingPunct="1">
              <a:defRPr/>
            </a:pPr>
            <a:r>
              <a:rPr lang="en-US"/>
              <a:t>air rises and moves towards the poles.</a:t>
            </a:r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defRPr/>
            </a:pPr>
            <a:r>
              <a:rPr lang="en-US" sz="2400"/>
              <a:t>The circular movement is called a </a:t>
            </a:r>
            <a:r>
              <a:rPr lang="en-US" sz="2400" b="1" u="sng"/>
              <a:t>convection current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6" y="228600"/>
            <a:ext cx="84613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Complex Movement of Global Winds</a:t>
            </a:r>
            <a:r>
              <a:rPr lang="en-US" sz="4000"/>
              <a:t> 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8800" y="1600200"/>
            <a:ext cx="83820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/>
              <a:t>Why isn’t it as simple as one global wind convection current in each the northern &amp; southern hemisphere?</a:t>
            </a:r>
          </a:p>
          <a:p>
            <a:pPr lvl="2" eaLnBrk="1" hangingPunct="1">
              <a:defRPr/>
            </a:pPr>
            <a:r>
              <a:rPr lang="en-US"/>
              <a:t>Earth’s rotation affects wind direction.</a:t>
            </a:r>
          </a:p>
          <a:p>
            <a:pPr lvl="2"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 sz="2400"/>
              <a:t>The influence of the Earth’s rotation on the movement of air and water is called the </a:t>
            </a:r>
            <a:r>
              <a:rPr lang="en-US" sz="2400" b="1" u="sng"/>
              <a:t>Coriolis Effect</a:t>
            </a:r>
            <a:r>
              <a:rPr lang="en-US" sz="2400"/>
              <a:t>.</a:t>
            </a:r>
          </a:p>
          <a:p>
            <a:pPr lvl="2"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 sz="2400"/>
              <a:t>The Coriolis Effect cause global winds to turn:</a:t>
            </a:r>
          </a:p>
          <a:p>
            <a:pPr lvl="2" eaLnBrk="1" hangingPunct="1">
              <a:defRPr/>
            </a:pPr>
            <a:r>
              <a:rPr lang="en-US"/>
              <a:t>Northern Hemisphere = clockwise</a:t>
            </a:r>
          </a:p>
          <a:p>
            <a:pPr lvl="2" eaLnBrk="1" hangingPunct="1">
              <a:defRPr/>
            </a:pPr>
            <a:r>
              <a:rPr lang="en-US"/>
              <a:t>Southern Hemisphere = counter clockwise</a:t>
            </a:r>
          </a:p>
          <a:p>
            <a:pPr eaLnBrk="1" hangingPunct="1">
              <a:defRPr/>
            </a:pPr>
            <a:endParaRPr lang="en-US" sz="2400"/>
          </a:p>
          <a:p>
            <a:pPr eaLnBrk="1" hangingPunct="1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800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25626" y="228600"/>
            <a:ext cx="85375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Coriolis Effect</a:t>
            </a:r>
          </a:p>
        </p:txBody>
      </p:sp>
      <p:pic>
        <p:nvPicPr>
          <p:cNvPr id="22531" name="Picture 10" descr="Coriolis Effec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914400"/>
            <a:ext cx="6172200" cy="572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08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3515"/>
            <a:ext cx="10515600" cy="1325563"/>
          </a:xfrm>
        </p:spPr>
        <p:txBody>
          <a:bodyPr/>
          <a:lstStyle/>
          <a:p>
            <a:r>
              <a:rPr lang="en-US" dirty="0"/>
              <a:t>Layers of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519311"/>
            <a:ext cx="11901268" cy="5092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Troposphere</a:t>
            </a:r>
          </a:p>
          <a:p>
            <a:r>
              <a:rPr lang="en-US" dirty="0"/>
              <a:t>first layer above the surface </a:t>
            </a:r>
          </a:p>
          <a:p>
            <a:r>
              <a:rPr lang="en-US" dirty="0"/>
              <a:t>contains half of the Earth's atmosphere</a:t>
            </a:r>
          </a:p>
          <a:p>
            <a:r>
              <a:rPr lang="en-US" dirty="0"/>
              <a:t>Weather occurs in this layer</a:t>
            </a:r>
          </a:p>
          <a:p>
            <a:r>
              <a:rPr lang="en-US" dirty="0"/>
              <a:t>Heated by the ground</a:t>
            </a:r>
          </a:p>
          <a:p>
            <a:r>
              <a:rPr lang="en-US" dirty="0"/>
              <a:t>Temperature decreases as you move upward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Stratosphere</a:t>
            </a:r>
          </a:p>
          <a:p>
            <a:r>
              <a:rPr lang="en-US" dirty="0"/>
              <a:t>Aircrafts fly here because it is very stable. </a:t>
            </a:r>
          </a:p>
          <a:p>
            <a:r>
              <a:rPr lang="en-US" dirty="0"/>
              <a:t>Ozone layer is located here which absorbs</a:t>
            </a:r>
          </a:p>
          <a:p>
            <a:pPr marL="0" indent="0">
              <a:buNone/>
            </a:pPr>
            <a:r>
              <a:rPr lang="en-US" dirty="0"/>
              <a:t>    energy from the Sun as its heat source</a:t>
            </a:r>
          </a:p>
          <a:p>
            <a:r>
              <a:rPr lang="en-US" dirty="0"/>
              <a:t>Temperature increases as you move upward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11" y="-594"/>
            <a:ext cx="609652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9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Rot="1" noChangeArrowheads="1"/>
          </p:cNvSpPr>
          <p:nvPr/>
        </p:nvSpPr>
        <p:spPr bwMode="auto">
          <a:xfrm>
            <a:off x="1524000" y="1600200"/>
            <a:ext cx="251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Global Wind Belts &amp; Calm Regions</a:t>
            </a: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1671" r="16092" b="36980"/>
          <a:stretch>
            <a:fillRect/>
          </a:stretch>
        </p:blipFill>
        <p:spPr bwMode="auto">
          <a:xfrm>
            <a:off x="3973514" y="0"/>
            <a:ext cx="6753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60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2" name="ShockwaveFlash1" r:id="rId2" imgW="9144000" imgH="6324480"/>
        </mc:Choice>
        <mc:Fallback>
          <p:control name="ShockwaveFlash1" r:id="rId2" imgW="9144000" imgH="6324480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0" y="0"/>
                  <a:ext cx="9144000" cy="6324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48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0"/>
            <a:ext cx="10515600" cy="1325563"/>
          </a:xfrm>
        </p:spPr>
        <p:txBody>
          <a:bodyPr/>
          <a:lstStyle/>
          <a:p>
            <a:r>
              <a:rPr lang="en-US" dirty="0"/>
              <a:t>Layers of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055076"/>
            <a:ext cx="11901268" cy="6091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Mesosphere</a:t>
            </a:r>
          </a:p>
          <a:p>
            <a:r>
              <a:rPr lang="en-US" sz="2000" dirty="0"/>
              <a:t>Meteors or rock fragments burn up here</a:t>
            </a:r>
          </a:p>
          <a:p>
            <a:r>
              <a:rPr lang="en-US" sz="2000" dirty="0"/>
              <a:t>Layer is heated from below by the stratosphere</a:t>
            </a:r>
          </a:p>
          <a:p>
            <a:r>
              <a:rPr lang="en-US" sz="2000" dirty="0"/>
              <a:t>Temperature decreases as you move upward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Thermosphere</a:t>
            </a:r>
          </a:p>
          <a:p>
            <a:r>
              <a:rPr lang="en-US" sz="2000" dirty="0"/>
              <a:t>Auroras occur here</a:t>
            </a:r>
          </a:p>
          <a:p>
            <a:r>
              <a:rPr lang="en-US" sz="2000" dirty="0"/>
              <a:t>Space shuttle orbits here </a:t>
            </a:r>
          </a:p>
          <a:p>
            <a:r>
              <a:rPr lang="en-US" sz="2000" dirty="0"/>
              <a:t>Layer is heated by radiation from the sun</a:t>
            </a:r>
          </a:p>
          <a:p>
            <a:r>
              <a:rPr lang="en-US" sz="2000" dirty="0"/>
              <a:t>Temperature increases as you move upward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Exosphere</a:t>
            </a:r>
          </a:p>
          <a:p>
            <a:r>
              <a:rPr lang="en-US" sz="2000" dirty="0"/>
              <a:t>Where the atmosphere merges into space </a:t>
            </a:r>
          </a:p>
          <a:p>
            <a:r>
              <a:rPr lang="en-US" sz="2000" dirty="0"/>
              <a:t>Extremely thin </a:t>
            </a:r>
          </a:p>
          <a:p>
            <a:r>
              <a:rPr lang="en-US" sz="2000" dirty="0"/>
              <a:t>This is the upper limit of our atmosphere.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11" y="0"/>
            <a:ext cx="609652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9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1" y="0"/>
            <a:ext cx="85375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Absorption &amp; Reflection of Solar Energy</a:t>
            </a:r>
          </a:p>
        </p:txBody>
      </p:sp>
      <p:pic>
        <p:nvPicPr>
          <p:cNvPr id="7171" name="Picture 5" descr="Solar Radia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779464"/>
            <a:ext cx="6324600" cy="607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3505200" y="42672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905000" y="3048000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What is effective at absorbing heat?</a:t>
            </a:r>
          </a:p>
        </p:txBody>
      </p:sp>
    </p:spTree>
    <p:extLst>
      <p:ext uri="{BB962C8B-B14F-4D97-AF65-F5344CB8AC3E}">
        <p14:creationId xmlns:p14="http://schemas.microsoft.com/office/powerpoint/2010/main" val="55402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6" y="228600"/>
            <a:ext cx="8537575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Transfer of Solar Energy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8800" y="990600"/>
            <a:ext cx="854075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/>
              <a:t>Conduction</a:t>
            </a:r>
            <a:r>
              <a:rPr lang="en-US" sz="2400"/>
              <a:t> – energy transferred from one substance to another through direct contact.</a:t>
            </a:r>
          </a:p>
          <a:p>
            <a:pPr eaLnBrk="1" hangingPunct="1">
              <a:defRPr/>
            </a:pPr>
            <a:endParaRPr lang="en-US" sz="1200"/>
          </a:p>
          <a:p>
            <a:pPr eaLnBrk="1" hangingPunct="1">
              <a:defRPr/>
            </a:pPr>
            <a:r>
              <a:rPr lang="en-US" sz="2400" b="1" u="sng"/>
              <a:t>Convection</a:t>
            </a:r>
            <a:r>
              <a:rPr lang="en-US" sz="2400"/>
              <a:t> – energy transferred from one place to another by the movement of a gas or liquid.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21771" r="10310" b="19975"/>
          <a:stretch>
            <a:fillRect/>
          </a:stretch>
        </p:blipFill>
        <p:spPr bwMode="auto">
          <a:xfrm>
            <a:off x="2590800" y="2832100"/>
            <a:ext cx="69342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9142560" imgH="6324480"/>
        </mc:Choice>
        <mc:Fallback>
          <p:control name="ShockwaveFlash1" r:id="rId2" imgW="9142560" imgH="632448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1" y="0"/>
                  <a:ext cx="9142413" cy="6324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665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0"/>
            <a:ext cx="8510588" cy="762000"/>
          </a:xfrm>
          <a:noFill/>
        </p:spPr>
        <p:txBody>
          <a:bodyPr/>
          <a:lstStyle/>
          <a:p>
            <a:r>
              <a:rPr lang="en-US" altLang="en-US">
                <a:effectLst/>
              </a:rPr>
              <a:t>Heating of the Earth</a:t>
            </a:r>
          </a:p>
        </p:txBody>
      </p:sp>
      <p:pic>
        <p:nvPicPr>
          <p:cNvPr id="10243" name="Picture 4" descr="ins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69342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9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6" y="228600"/>
            <a:ext cx="8537575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Temperature &amp; Air Pressure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8800" y="1524000"/>
            <a:ext cx="8305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Uneven heating of Earth creates different air pressures (highs and lows).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/>
              <a:t>Air Pressure</a:t>
            </a:r>
            <a:r>
              <a:rPr lang="en-US" sz="2400" dirty="0"/>
              <a:t> – Created by the number of air molecules moving and bouncing off an object.  (Measured using a </a:t>
            </a:r>
            <a:r>
              <a:rPr lang="en-US" sz="2400" b="1" u="sng" dirty="0"/>
              <a:t>barometer</a:t>
            </a:r>
            <a:r>
              <a:rPr lang="en-US" sz="2400" dirty="0"/>
              <a:t>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u="sng" dirty="0"/>
              <a:t>Examples</a:t>
            </a:r>
            <a:r>
              <a:rPr lang="en-US" sz="2400" dirty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Warm air = more active air molecules = low air pressure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Ex: equator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Cool air = less active air molecules = high air pressure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Ex: poles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0800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52500" y="447675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/>
              <a:t>Air Pressure</a:t>
            </a:r>
            <a:r>
              <a:rPr lang="en-US" dirty="0"/>
              <a:t> – Created by the number of air molecules moving and bouncing off an object.  (Measured using a </a:t>
            </a:r>
            <a:r>
              <a:rPr lang="en-US" b="1" u="sng" dirty="0"/>
              <a:t>barometer</a:t>
            </a:r>
            <a:r>
              <a:rPr lang="en-US" dirty="0"/>
              <a:t>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12291" name="AutoShape 7" descr="2Q=="/>
          <p:cNvSpPr>
            <a:spLocks noChangeAspect="1" noChangeArrowheads="1"/>
          </p:cNvSpPr>
          <p:nvPr/>
        </p:nvSpPr>
        <p:spPr bwMode="auto">
          <a:xfrm>
            <a:off x="5086350" y="2295525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2" name="AutoShape 9" descr="2Q=="/>
          <p:cNvSpPr>
            <a:spLocks noChangeAspect="1" noChangeArrowheads="1"/>
          </p:cNvSpPr>
          <p:nvPr/>
        </p:nvSpPr>
        <p:spPr bwMode="auto">
          <a:xfrm>
            <a:off x="5105400" y="2286000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293" name="Picture 11" descr="balloon-barometer-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02" y="1542262"/>
            <a:ext cx="6220265" cy="510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3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483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Atmosphere: </vt:lpstr>
      <vt:lpstr>Layers of the Atmosphere</vt:lpstr>
      <vt:lpstr>Layers of the Atmosphere</vt:lpstr>
      <vt:lpstr>Absorption &amp; Reflection of Solar Energy</vt:lpstr>
      <vt:lpstr>Transfer of Solar Energy</vt:lpstr>
      <vt:lpstr>PowerPoint Presentation</vt:lpstr>
      <vt:lpstr>Heating of the Earth</vt:lpstr>
      <vt:lpstr>Temperature &amp; Air Pressure</vt:lpstr>
      <vt:lpstr>PowerPoint Presentation</vt:lpstr>
      <vt:lpstr>Elevation &amp; Air Pressure </vt:lpstr>
      <vt:lpstr>High and Low Air Pressure Systems</vt:lpstr>
      <vt:lpstr>Air Pressure &amp; Moisture</vt:lpstr>
      <vt:lpstr>Low Pressure at Equator</vt:lpstr>
      <vt:lpstr>Differences in Temperature &amp; Air Pressure</vt:lpstr>
      <vt:lpstr>Wind Direction</vt:lpstr>
      <vt:lpstr>Sea &amp; Land Breeze Convection Currents</vt:lpstr>
      <vt:lpstr>Global Winds</vt:lpstr>
      <vt:lpstr>Complex Movement of Global Winds </vt:lpstr>
      <vt:lpstr>Coriolis Effect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SIME CUMMINS, PAM</dc:creator>
  <cp:lastModifiedBy>SIME CUMMINS, PAM</cp:lastModifiedBy>
  <cp:revision>7</cp:revision>
  <dcterms:created xsi:type="dcterms:W3CDTF">2016-11-30T18:12:30Z</dcterms:created>
  <dcterms:modified xsi:type="dcterms:W3CDTF">2016-11-30T18:59:14Z</dcterms:modified>
</cp:coreProperties>
</file>